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3" r:id="rId2"/>
    <p:sldId id="259" r:id="rId3"/>
    <p:sldId id="260" r:id="rId4"/>
    <p:sldId id="262" r:id="rId5"/>
    <p:sldId id="264" r:id="rId6"/>
    <p:sldId id="258" r:id="rId7"/>
    <p:sldId id="257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631"/>
    <p:restoredTop sz="94699"/>
  </p:normalViewPr>
  <p:slideViewPr>
    <p:cSldViewPr snapToGrid="0" snapToObjects="1">
      <p:cViewPr>
        <p:scale>
          <a:sx n="138" d="100"/>
          <a:sy n="138" d="100"/>
        </p:scale>
        <p:origin x="-552" y="-5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colored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2">
        <a:alpha val="0"/>
      </a:schemeClr>
    </dgm:fillClrLst>
    <dgm:linClrLst meth="repeat">
      <a:schemeClr val="accent2">
        <a:alpha val="0"/>
      </a:schemeClr>
    </dgm:linClrLst>
    <dgm:effectClrLst/>
    <dgm:txLinClrLst/>
    <dgm:txFillClrLst meth="repeat">
      <a:schemeClr val="accent2"/>
      <a:schemeClr val="accent3"/>
      <a:schemeClr val="accent4"/>
      <a:schemeClr val="accent5"/>
      <a:schemeClr val="accent6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490465A-417B-4F5B-93B7-04BDC27C894A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coloredtext_colorful1" csCatId="colorful" phldr="1"/>
      <dgm:spPr/>
      <dgm:t>
        <a:bodyPr/>
        <a:lstStyle/>
        <a:p>
          <a:endParaRPr lang="en-US"/>
        </a:p>
      </dgm:t>
    </dgm:pt>
    <dgm:pt modelId="{9DA71818-D78E-4D9E-A7C4-F6D5BA4E87C3}">
      <dgm:prSet/>
      <dgm:spPr/>
      <dgm:t>
        <a:bodyPr/>
        <a:lstStyle/>
        <a:p>
          <a:pPr>
            <a:defRPr cap="all"/>
          </a:pPr>
          <a:r>
            <a:rPr lang="en-US"/>
            <a:t>Superconductor based quantum computing platforms are in final stage of general availability. IBM, Azure &amp; AWS are in active development.</a:t>
          </a:r>
        </a:p>
      </dgm:t>
    </dgm:pt>
    <dgm:pt modelId="{347CC74F-FD73-4B7E-B5BB-01DEBA85BEA1}" type="parTrans" cxnId="{813A9E5D-DF7A-425F-AF1F-6515483F2EAD}">
      <dgm:prSet/>
      <dgm:spPr/>
      <dgm:t>
        <a:bodyPr/>
        <a:lstStyle/>
        <a:p>
          <a:endParaRPr lang="en-US"/>
        </a:p>
      </dgm:t>
    </dgm:pt>
    <dgm:pt modelId="{AB3266A5-D2B8-4F31-91B9-1AD9303C5526}" type="sibTrans" cxnId="{813A9E5D-DF7A-425F-AF1F-6515483F2EAD}">
      <dgm:prSet/>
      <dgm:spPr/>
      <dgm:t>
        <a:bodyPr/>
        <a:lstStyle/>
        <a:p>
          <a:endParaRPr lang="en-US"/>
        </a:p>
      </dgm:t>
    </dgm:pt>
    <dgm:pt modelId="{828646CA-093A-4103-9774-3A8043786910}">
      <dgm:prSet/>
      <dgm:spPr/>
      <dgm:t>
        <a:bodyPr/>
        <a:lstStyle/>
        <a:p>
          <a:pPr>
            <a:defRPr cap="all"/>
          </a:pPr>
          <a:r>
            <a:rPr lang="en-US"/>
            <a:t>Room temperature superconductivity can bring cost of QC development significantly down.</a:t>
          </a:r>
        </a:p>
      </dgm:t>
    </dgm:pt>
    <dgm:pt modelId="{EFA34408-5364-477A-B868-C12FC43F38B8}" type="parTrans" cxnId="{FE1D9C2B-4B51-44AE-BD65-D404A3B4D6C4}">
      <dgm:prSet/>
      <dgm:spPr/>
      <dgm:t>
        <a:bodyPr/>
        <a:lstStyle/>
        <a:p>
          <a:endParaRPr lang="en-US"/>
        </a:p>
      </dgm:t>
    </dgm:pt>
    <dgm:pt modelId="{21313139-8116-4F30-94BF-0A4CFE95C70C}" type="sibTrans" cxnId="{FE1D9C2B-4B51-44AE-BD65-D404A3B4D6C4}">
      <dgm:prSet/>
      <dgm:spPr/>
      <dgm:t>
        <a:bodyPr/>
        <a:lstStyle/>
        <a:p>
          <a:endParaRPr lang="en-US"/>
        </a:p>
      </dgm:t>
    </dgm:pt>
    <dgm:pt modelId="{A667681C-FEEF-4D27-BF23-7B127A42404C}">
      <dgm:prSet/>
      <dgm:spPr/>
      <dgm:t>
        <a:bodyPr/>
        <a:lstStyle/>
        <a:p>
          <a:pPr>
            <a:defRPr cap="all"/>
          </a:pPr>
          <a:r>
            <a:rPr lang="en-US"/>
            <a:t>Can we predict superconductivity (critical temperature) by knowing just chemical formula? This helps to foster faster innovation.</a:t>
          </a:r>
        </a:p>
      </dgm:t>
    </dgm:pt>
    <dgm:pt modelId="{068F5A4A-789D-4CC2-9809-19966870C268}" type="parTrans" cxnId="{CDF33C9E-7D5B-4349-843B-6A15560767D0}">
      <dgm:prSet/>
      <dgm:spPr/>
      <dgm:t>
        <a:bodyPr/>
        <a:lstStyle/>
        <a:p>
          <a:endParaRPr lang="en-US"/>
        </a:p>
      </dgm:t>
    </dgm:pt>
    <dgm:pt modelId="{5FCA6E3E-E051-4D8C-8880-40FCA8BA53B3}" type="sibTrans" cxnId="{CDF33C9E-7D5B-4349-843B-6A15560767D0}">
      <dgm:prSet/>
      <dgm:spPr/>
      <dgm:t>
        <a:bodyPr/>
        <a:lstStyle/>
        <a:p>
          <a:endParaRPr lang="en-US"/>
        </a:p>
      </dgm:t>
    </dgm:pt>
    <dgm:pt modelId="{FEBD8582-DAE3-4327-BB60-AF7230B074B3}" type="pres">
      <dgm:prSet presAssocID="{E490465A-417B-4F5B-93B7-04BDC27C894A}" presName="root" presStyleCnt="0">
        <dgm:presLayoutVars>
          <dgm:dir/>
          <dgm:resizeHandles val="exact"/>
        </dgm:presLayoutVars>
      </dgm:prSet>
      <dgm:spPr/>
    </dgm:pt>
    <dgm:pt modelId="{8D3F4E97-0AF7-41F5-A4A2-F4E4B5935BDA}" type="pres">
      <dgm:prSet presAssocID="{9DA71818-D78E-4D9E-A7C4-F6D5BA4E87C3}" presName="compNode" presStyleCnt="0"/>
      <dgm:spPr/>
    </dgm:pt>
    <dgm:pt modelId="{CFAD600F-1463-4918-909C-5295D3667152}" type="pres">
      <dgm:prSet presAssocID="{9DA71818-D78E-4D9E-A7C4-F6D5BA4E87C3}" presName="iconBgRect" presStyleLbl="bgShp" presStyleIdx="0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ECF74FEC-F1B4-42CA-9412-3044D23B66B1}" type="pres">
      <dgm:prSet presAssocID="{9DA71818-D78E-4D9E-A7C4-F6D5BA4E87C3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C9BBB007-01BB-41C1-9B55-2ED19CB62917}" type="pres">
      <dgm:prSet presAssocID="{9DA71818-D78E-4D9E-A7C4-F6D5BA4E87C3}" presName="spaceRect" presStyleCnt="0"/>
      <dgm:spPr/>
    </dgm:pt>
    <dgm:pt modelId="{73EBD655-2665-4AF1-B5EE-7F84E1060236}" type="pres">
      <dgm:prSet presAssocID="{9DA71818-D78E-4D9E-A7C4-F6D5BA4E87C3}" presName="textRect" presStyleLbl="revTx" presStyleIdx="0" presStyleCnt="3">
        <dgm:presLayoutVars>
          <dgm:chMax val="1"/>
          <dgm:chPref val="1"/>
        </dgm:presLayoutVars>
      </dgm:prSet>
      <dgm:spPr/>
    </dgm:pt>
    <dgm:pt modelId="{D7F427A3-1D22-4BCB-A5A0-984DD57BD75E}" type="pres">
      <dgm:prSet presAssocID="{AB3266A5-D2B8-4F31-91B9-1AD9303C5526}" presName="sibTrans" presStyleCnt="0"/>
      <dgm:spPr/>
    </dgm:pt>
    <dgm:pt modelId="{E279904D-16BA-4655-9594-D67ED03ABFC7}" type="pres">
      <dgm:prSet presAssocID="{828646CA-093A-4103-9774-3A8043786910}" presName="compNode" presStyleCnt="0"/>
      <dgm:spPr/>
    </dgm:pt>
    <dgm:pt modelId="{D7E51F8D-7A0E-4C5E-A105-B110CEFAB47D}" type="pres">
      <dgm:prSet presAssocID="{828646CA-093A-4103-9774-3A8043786910}" presName="iconBgRect" presStyleLbl="bgShp" presStyleIdx="1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B8FDAB5C-BB96-4677-A2F6-1AE52902684F}" type="pres">
      <dgm:prSet presAssocID="{828646CA-093A-4103-9774-3A8043786910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ow Temperature"/>
        </a:ext>
      </dgm:extLst>
    </dgm:pt>
    <dgm:pt modelId="{B6F631BD-F8D1-4372-BF4C-9F65CCEE8B35}" type="pres">
      <dgm:prSet presAssocID="{828646CA-093A-4103-9774-3A8043786910}" presName="spaceRect" presStyleCnt="0"/>
      <dgm:spPr/>
    </dgm:pt>
    <dgm:pt modelId="{494142E2-A193-447D-A15D-5285D9FF0528}" type="pres">
      <dgm:prSet presAssocID="{828646CA-093A-4103-9774-3A8043786910}" presName="textRect" presStyleLbl="revTx" presStyleIdx="1" presStyleCnt="3">
        <dgm:presLayoutVars>
          <dgm:chMax val="1"/>
          <dgm:chPref val="1"/>
        </dgm:presLayoutVars>
      </dgm:prSet>
      <dgm:spPr/>
    </dgm:pt>
    <dgm:pt modelId="{2DA9478F-21DD-4CDC-9FBE-A25166043061}" type="pres">
      <dgm:prSet presAssocID="{21313139-8116-4F30-94BF-0A4CFE95C70C}" presName="sibTrans" presStyleCnt="0"/>
      <dgm:spPr/>
    </dgm:pt>
    <dgm:pt modelId="{E5E4744A-0987-4480-B12E-6E3E53680CBE}" type="pres">
      <dgm:prSet presAssocID="{A667681C-FEEF-4D27-BF23-7B127A42404C}" presName="compNode" presStyleCnt="0"/>
      <dgm:spPr/>
    </dgm:pt>
    <dgm:pt modelId="{22008B6F-8595-4F03-9633-6B06606B5E8A}" type="pres">
      <dgm:prSet presAssocID="{A667681C-FEEF-4D27-BF23-7B127A42404C}" presName="iconBgRect" presStyleLbl="bgShp" presStyleIdx="2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6922B39A-E698-405E-8C3B-6E103188ED97}" type="pres">
      <dgm:prSet presAssocID="{A667681C-FEEF-4D27-BF23-7B127A42404C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cientist"/>
        </a:ext>
      </dgm:extLst>
    </dgm:pt>
    <dgm:pt modelId="{C52C4FD8-9B20-4D9F-A0AF-2C2DC304800B}" type="pres">
      <dgm:prSet presAssocID="{A667681C-FEEF-4D27-BF23-7B127A42404C}" presName="spaceRect" presStyleCnt="0"/>
      <dgm:spPr/>
    </dgm:pt>
    <dgm:pt modelId="{0458A603-6487-4730-AF15-E7F77E115248}" type="pres">
      <dgm:prSet presAssocID="{A667681C-FEEF-4D27-BF23-7B127A42404C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FE1D9C2B-4B51-44AE-BD65-D404A3B4D6C4}" srcId="{E490465A-417B-4F5B-93B7-04BDC27C894A}" destId="{828646CA-093A-4103-9774-3A8043786910}" srcOrd="1" destOrd="0" parTransId="{EFA34408-5364-477A-B868-C12FC43F38B8}" sibTransId="{21313139-8116-4F30-94BF-0A4CFE95C70C}"/>
    <dgm:cxn modelId="{813A9E5D-DF7A-425F-AF1F-6515483F2EAD}" srcId="{E490465A-417B-4F5B-93B7-04BDC27C894A}" destId="{9DA71818-D78E-4D9E-A7C4-F6D5BA4E87C3}" srcOrd="0" destOrd="0" parTransId="{347CC74F-FD73-4B7E-B5BB-01DEBA85BEA1}" sibTransId="{AB3266A5-D2B8-4F31-91B9-1AD9303C5526}"/>
    <dgm:cxn modelId="{9A78DB91-CD46-4F38-8397-C2A0FBDA8CB6}" type="presOf" srcId="{A667681C-FEEF-4D27-BF23-7B127A42404C}" destId="{0458A603-6487-4730-AF15-E7F77E115248}" srcOrd="0" destOrd="0" presId="urn:microsoft.com/office/officeart/2018/5/layout/IconLeafLabelList"/>
    <dgm:cxn modelId="{CDF33C9E-7D5B-4349-843B-6A15560767D0}" srcId="{E490465A-417B-4F5B-93B7-04BDC27C894A}" destId="{A667681C-FEEF-4D27-BF23-7B127A42404C}" srcOrd="2" destOrd="0" parTransId="{068F5A4A-789D-4CC2-9809-19966870C268}" sibTransId="{5FCA6E3E-E051-4D8C-8880-40FCA8BA53B3}"/>
    <dgm:cxn modelId="{139F8FA7-8825-4008-BEF2-7115762C4493}" type="presOf" srcId="{9DA71818-D78E-4D9E-A7C4-F6D5BA4E87C3}" destId="{73EBD655-2665-4AF1-B5EE-7F84E1060236}" srcOrd="0" destOrd="0" presId="urn:microsoft.com/office/officeart/2018/5/layout/IconLeafLabelList"/>
    <dgm:cxn modelId="{88F2A6DF-DA00-4208-A476-F6344D02BCFC}" type="presOf" srcId="{E490465A-417B-4F5B-93B7-04BDC27C894A}" destId="{FEBD8582-DAE3-4327-BB60-AF7230B074B3}" srcOrd="0" destOrd="0" presId="urn:microsoft.com/office/officeart/2018/5/layout/IconLeafLabelList"/>
    <dgm:cxn modelId="{6A30D3F7-2C89-45CA-9F20-34A7E8D3D946}" type="presOf" srcId="{828646CA-093A-4103-9774-3A8043786910}" destId="{494142E2-A193-447D-A15D-5285D9FF0528}" srcOrd="0" destOrd="0" presId="urn:microsoft.com/office/officeart/2018/5/layout/IconLeafLabelList"/>
    <dgm:cxn modelId="{3FD9D028-D0DB-4D58-AD5F-F1D1DE8D771A}" type="presParOf" srcId="{FEBD8582-DAE3-4327-BB60-AF7230B074B3}" destId="{8D3F4E97-0AF7-41F5-A4A2-F4E4B5935BDA}" srcOrd="0" destOrd="0" presId="urn:microsoft.com/office/officeart/2018/5/layout/IconLeafLabelList"/>
    <dgm:cxn modelId="{F7471B6B-C220-4DB9-8E19-A07D947CBD6A}" type="presParOf" srcId="{8D3F4E97-0AF7-41F5-A4A2-F4E4B5935BDA}" destId="{CFAD600F-1463-4918-909C-5295D3667152}" srcOrd="0" destOrd="0" presId="urn:microsoft.com/office/officeart/2018/5/layout/IconLeafLabelList"/>
    <dgm:cxn modelId="{CFC48DDB-30F5-402A-B39C-0AB431D7B01A}" type="presParOf" srcId="{8D3F4E97-0AF7-41F5-A4A2-F4E4B5935BDA}" destId="{ECF74FEC-F1B4-42CA-9412-3044D23B66B1}" srcOrd="1" destOrd="0" presId="urn:microsoft.com/office/officeart/2018/5/layout/IconLeafLabelList"/>
    <dgm:cxn modelId="{93F724CE-FBF9-4428-BEBE-57B9BF16E74C}" type="presParOf" srcId="{8D3F4E97-0AF7-41F5-A4A2-F4E4B5935BDA}" destId="{C9BBB007-01BB-41C1-9B55-2ED19CB62917}" srcOrd="2" destOrd="0" presId="urn:microsoft.com/office/officeart/2018/5/layout/IconLeafLabelList"/>
    <dgm:cxn modelId="{C00317A8-8CD0-4D08-8E0A-120F2E8C0081}" type="presParOf" srcId="{8D3F4E97-0AF7-41F5-A4A2-F4E4B5935BDA}" destId="{73EBD655-2665-4AF1-B5EE-7F84E1060236}" srcOrd="3" destOrd="0" presId="urn:microsoft.com/office/officeart/2018/5/layout/IconLeafLabelList"/>
    <dgm:cxn modelId="{E4CE5349-CD6C-4455-8E97-9FCB6AC83765}" type="presParOf" srcId="{FEBD8582-DAE3-4327-BB60-AF7230B074B3}" destId="{D7F427A3-1D22-4BCB-A5A0-984DD57BD75E}" srcOrd="1" destOrd="0" presId="urn:microsoft.com/office/officeart/2018/5/layout/IconLeafLabelList"/>
    <dgm:cxn modelId="{A43B1FDF-1BA6-454B-9AA6-3BF6FBE12F15}" type="presParOf" srcId="{FEBD8582-DAE3-4327-BB60-AF7230B074B3}" destId="{E279904D-16BA-4655-9594-D67ED03ABFC7}" srcOrd="2" destOrd="0" presId="urn:microsoft.com/office/officeart/2018/5/layout/IconLeafLabelList"/>
    <dgm:cxn modelId="{6C2EF16F-7190-44FE-A448-2854A3DB086C}" type="presParOf" srcId="{E279904D-16BA-4655-9594-D67ED03ABFC7}" destId="{D7E51F8D-7A0E-4C5E-A105-B110CEFAB47D}" srcOrd="0" destOrd="0" presId="urn:microsoft.com/office/officeart/2018/5/layout/IconLeafLabelList"/>
    <dgm:cxn modelId="{71BE271D-DAEA-46F6-A141-1809DB0F9358}" type="presParOf" srcId="{E279904D-16BA-4655-9594-D67ED03ABFC7}" destId="{B8FDAB5C-BB96-4677-A2F6-1AE52902684F}" srcOrd="1" destOrd="0" presId="urn:microsoft.com/office/officeart/2018/5/layout/IconLeafLabelList"/>
    <dgm:cxn modelId="{BAE6B032-9586-48EB-AC88-C22D53F5C4EE}" type="presParOf" srcId="{E279904D-16BA-4655-9594-D67ED03ABFC7}" destId="{B6F631BD-F8D1-4372-BF4C-9F65CCEE8B35}" srcOrd="2" destOrd="0" presId="urn:microsoft.com/office/officeart/2018/5/layout/IconLeafLabelList"/>
    <dgm:cxn modelId="{29C2F2A4-6B3D-4507-BEE0-5E8C124ACBF8}" type="presParOf" srcId="{E279904D-16BA-4655-9594-D67ED03ABFC7}" destId="{494142E2-A193-447D-A15D-5285D9FF0528}" srcOrd="3" destOrd="0" presId="urn:microsoft.com/office/officeart/2018/5/layout/IconLeafLabelList"/>
    <dgm:cxn modelId="{6B25F1FE-B98F-4CCA-850C-580631A6A0DF}" type="presParOf" srcId="{FEBD8582-DAE3-4327-BB60-AF7230B074B3}" destId="{2DA9478F-21DD-4CDC-9FBE-A25166043061}" srcOrd="3" destOrd="0" presId="urn:microsoft.com/office/officeart/2018/5/layout/IconLeafLabelList"/>
    <dgm:cxn modelId="{77B10730-7EB3-4DCA-BAE8-2D1A6F855FB7}" type="presParOf" srcId="{FEBD8582-DAE3-4327-BB60-AF7230B074B3}" destId="{E5E4744A-0987-4480-B12E-6E3E53680CBE}" srcOrd="4" destOrd="0" presId="urn:microsoft.com/office/officeart/2018/5/layout/IconLeafLabelList"/>
    <dgm:cxn modelId="{1B1C7AF1-265B-4405-82C4-877CF5EC64DB}" type="presParOf" srcId="{E5E4744A-0987-4480-B12E-6E3E53680CBE}" destId="{22008B6F-8595-4F03-9633-6B06606B5E8A}" srcOrd="0" destOrd="0" presId="urn:microsoft.com/office/officeart/2018/5/layout/IconLeafLabelList"/>
    <dgm:cxn modelId="{824F4B61-2961-41B0-B42D-C7D7D7B51EB8}" type="presParOf" srcId="{E5E4744A-0987-4480-B12E-6E3E53680CBE}" destId="{6922B39A-E698-405E-8C3B-6E103188ED97}" srcOrd="1" destOrd="0" presId="urn:microsoft.com/office/officeart/2018/5/layout/IconLeafLabelList"/>
    <dgm:cxn modelId="{6C299A6C-B4B2-4BFA-A989-6AF486AB1A16}" type="presParOf" srcId="{E5E4744A-0987-4480-B12E-6E3E53680CBE}" destId="{C52C4FD8-9B20-4D9F-A0AF-2C2DC304800B}" srcOrd="2" destOrd="0" presId="urn:microsoft.com/office/officeart/2018/5/layout/IconLeafLabelList"/>
    <dgm:cxn modelId="{23671078-103D-4FA0-8FA1-BFCA3336E1F5}" type="presParOf" srcId="{E5E4744A-0987-4480-B12E-6E3E53680CBE}" destId="{0458A603-6487-4730-AF15-E7F77E115248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AD600F-1463-4918-909C-5295D3667152}">
      <dsp:nvSpPr>
        <dsp:cNvPr id="0" name=""/>
        <dsp:cNvSpPr/>
      </dsp:nvSpPr>
      <dsp:spPr>
        <a:xfrm>
          <a:off x="679050" y="578168"/>
          <a:ext cx="1887187" cy="1887187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CF74FEC-F1B4-42CA-9412-3044D23B66B1}">
      <dsp:nvSpPr>
        <dsp:cNvPr id="0" name=""/>
        <dsp:cNvSpPr/>
      </dsp:nvSpPr>
      <dsp:spPr>
        <a:xfrm>
          <a:off x="1081237" y="980356"/>
          <a:ext cx="1082812" cy="108281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EBD655-2665-4AF1-B5EE-7F84E1060236}">
      <dsp:nvSpPr>
        <dsp:cNvPr id="0" name=""/>
        <dsp:cNvSpPr/>
      </dsp:nvSpPr>
      <dsp:spPr>
        <a:xfrm>
          <a:off x="75768" y="3053169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200" kern="1200"/>
            <a:t>Superconductor based quantum computing platforms are in final stage of general availability. IBM, Azure &amp; AWS are in active development.</a:t>
          </a:r>
        </a:p>
      </dsp:txBody>
      <dsp:txXfrm>
        <a:off x="75768" y="3053169"/>
        <a:ext cx="3093750" cy="720000"/>
      </dsp:txXfrm>
    </dsp:sp>
    <dsp:sp modelId="{D7E51F8D-7A0E-4C5E-A105-B110CEFAB47D}">
      <dsp:nvSpPr>
        <dsp:cNvPr id="0" name=""/>
        <dsp:cNvSpPr/>
      </dsp:nvSpPr>
      <dsp:spPr>
        <a:xfrm>
          <a:off x="4314206" y="578168"/>
          <a:ext cx="1887187" cy="1887187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8FDAB5C-BB96-4677-A2F6-1AE52902684F}">
      <dsp:nvSpPr>
        <dsp:cNvPr id="0" name=""/>
        <dsp:cNvSpPr/>
      </dsp:nvSpPr>
      <dsp:spPr>
        <a:xfrm>
          <a:off x="4716393" y="980356"/>
          <a:ext cx="1082812" cy="108281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94142E2-A193-447D-A15D-5285D9FF0528}">
      <dsp:nvSpPr>
        <dsp:cNvPr id="0" name=""/>
        <dsp:cNvSpPr/>
      </dsp:nvSpPr>
      <dsp:spPr>
        <a:xfrm>
          <a:off x="3710925" y="3053169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200" kern="1200"/>
            <a:t>Room temperature superconductivity can bring cost of QC development significantly down.</a:t>
          </a:r>
        </a:p>
      </dsp:txBody>
      <dsp:txXfrm>
        <a:off x="3710925" y="3053169"/>
        <a:ext cx="3093750" cy="720000"/>
      </dsp:txXfrm>
    </dsp:sp>
    <dsp:sp modelId="{22008B6F-8595-4F03-9633-6B06606B5E8A}">
      <dsp:nvSpPr>
        <dsp:cNvPr id="0" name=""/>
        <dsp:cNvSpPr/>
      </dsp:nvSpPr>
      <dsp:spPr>
        <a:xfrm>
          <a:off x="7949362" y="578168"/>
          <a:ext cx="1887187" cy="1887187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22B39A-E698-405E-8C3B-6E103188ED97}">
      <dsp:nvSpPr>
        <dsp:cNvPr id="0" name=""/>
        <dsp:cNvSpPr/>
      </dsp:nvSpPr>
      <dsp:spPr>
        <a:xfrm>
          <a:off x="8351550" y="980356"/>
          <a:ext cx="1082812" cy="108281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58A603-6487-4730-AF15-E7F77E115248}">
      <dsp:nvSpPr>
        <dsp:cNvPr id="0" name=""/>
        <dsp:cNvSpPr/>
      </dsp:nvSpPr>
      <dsp:spPr>
        <a:xfrm>
          <a:off x="7346081" y="3053169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200" kern="1200"/>
            <a:t>Can we predict superconductivity (critical temperature) by knowing just chemical formula? This helps to foster faster innovation.</a:t>
          </a:r>
        </a:p>
      </dsp:txBody>
      <dsp:txXfrm>
        <a:off x="7346081" y="3053169"/>
        <a:ext cx="309375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0F1FC9-AFB3-E940-A46B-F74D3189CB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66C18AE-7CD8-B841-8B9D-3F60BD7C46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3AD8EF-4319-A542-9F4F-8C43C8EB87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F37410-C624-6C4B-A133-D10A8D3714CA}" type="datetimeFigureOut">
              <a:rPr lang="en-US" smtClean="0"/>
              <a:t>7/2/20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0C76E7-4C1A-7E45-A110-0BE4F69786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706ECC-F772-CB43-84BC-0FEC4CBD3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5A48F-527B-034F-A99A-8FFA40B9A0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8457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9CF92-5864-FD46-9BC6-22D7311DE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973BFC4-45D1-1E4D-9A81-422F157921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B4B311-E681-834A-80C2-AD7636BB1C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F37410-C624-6C4B-A133-D10A8D3714CA}" type="datetimeFigureOut">
              <a:rPr lang="en-US" smtClean="0"/>
              <a:t>7/2/20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68623E-DCF6-4C4A-ACFB-73B9682470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4893DB-B134-5F48-8792-80230AD1F6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5A48F-527B-034F-A99A-8FFA40B9A0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8977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027457C-3211-9C4B-9C51-DF26783F7D2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2D6AC75-5B10-394B-9DF8-3594DA98AD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D1CCA1-7ABC-094F-8147-B7BD48A0F6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F37410-C624-6C4B-A133-D10A8D3714CA}" type="datetimeFigureOut">
              <a:rPr lang="en-US" smtClean="0"/>
              <a:t>7/2/20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90B383-0715-FC42-9AC8-CDF182FA39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8C9134-0B66-1D43-B5A0-45665127F2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5A48F-527B-034F-A99A-8FFA40B9A0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5505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193127-FE91-AC4F-998E-3E3CE5CCA7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051748-3B39-6C40-80DD-32BFE7E693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8DA78F-241C-2942-BFAD-87E569606A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F37410-C624-6C4B-A133-D10A8D3714CA}" type="datetimeFigureOut">
              <a:rPr lang="en-US" smtClean="0"/>
              <a:t>7/2/20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CEC2B5-FA36-BA4A-AB20-F5EC48D120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BE886B-406A-BA4C-908B-BE3786461A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5A48F-527B-034F-A99A-8FFA40B9A0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6307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9CDA6E-ED4C-E742-BA39-CB4F1A24C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0708FA-301A-BA47-B959-F91829FBCA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D521DC-F343-314F-9744-A399765CDC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F37410-C624-6C4B-A133-D10A8D3714CA}" type="datetimeFigureOut">
              <a:rPr lang="en-US" smtClean="0"/>
              <a:t>7/2/20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00C964-626C-1941-9E81-C57DD4DBAD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0C4B29-C550-EC4A-8F6C-227316661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5A48F-527B-034F-A99A-8FFA40B9A0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2207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1802E-CF0B-4545-B5A7-477055B24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714633-9714-6347-9626-C4BC5FF379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FEEFBB-46B9-9840-873E-4352D90C33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6B58FA-5917-2241-AB0D-7DFF97DA4F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F37410-C624-6C4B-A133-D10A8D3714CA}" type="datetimeFigureOut">
              <a:rPr lang="en-US" smtClean="0"/>
              <a:t>7/2/20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C7296C-9CE9-4546-9373-B5F6F45867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9F365C-26DA-064A-93DA-006F4DE790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5A48F-527B-034F-A99A-8FFA40B9A0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5416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6EF2A2-2CBD-A142-B74A-3997D037EF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F05787-5843-E345-9A77-C26CCE274B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C1C6B1-27E1-5A41-B031-AD93F9E2E9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9019B99-21F0-EC4B-A74C-C237362300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37E8F1-3250-394D-AFEC-83157C3DDFD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842F069-0B41-2942-A2EC-9762013BC4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F37410-C624-6C4B-A133-D10A8D3714CA}" type="datetimeFigureOut">
              <a:rPr lang="en-US" smtClean="0"/>
              <a:t>7/2/20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FD2F5CB-E0EA-764E-90C7-49417537CC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C2E1AD9-AAB9-694F-B702-5C74E696DD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5A48F-527B-034F-A99A-8FFA40B9A0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4671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567E55-98A1-334E-8314-B79594D7B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1B140E-AFA5-C447-A8A2-984926A1B1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F37410-C624-6C4B-A133-D10A8D3714CA}" type="datetimeFigureOut">
              <a:rPr lang="en-US" smtClean="0"/>
              <a:t>7/2/20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AB47E8-EC63-9745-AA8F-997EE0463E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766B29-1C8D-4E4D-A0BE-EDCD595CBB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5A48F-527B-034F-A99A-8FFA40B9A0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0819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0DD1468-B33A-724C-8A50-9006EE6CFF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F37410-C624-6C4B-A133-D10A8D3714CA}" type="datetimeFigureOut">
              <a:rPr lang="en-US" smtClean="0"/>
              <a:t>7/2/20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ECB3B47-63AC-B848-94FA-E88619042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B46D2B-C08A-0542-99D1-C8B08F8281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5A48F-527B-034F-A99A-8FFA40B9A0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9778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58C353-CB5D-E941-9FDB-428D8EF6ED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4F49CC-D7F1-4549-9B31-CDD4E48848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2C3139-D967-214E-A643-EDC06FD215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FCE822-EDEF-1747-A9DC-E0D6BBB228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F37410-C624-6C4B-A133-D10A8D3714CA}" type="datetimeFigureOut">
              <a:rPr lang="en-US" smtClean="0"/>
              <a:t>7/2/20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971088-C291-E74D-BDB5-430E647397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6CFB37-0801-0047-8F7C-58EFA33C25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5A48F-527B-034F-A99A-8FFA40B9A0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5235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501A0E-82F2-C449-A4B2-55FB3FB881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1DA38D3-4E49-C64E-BCE0-01453B33E40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78BBB9-6852-AB44-AEEA-606E3DBF3F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01C17B-4E36-D043-A838-5F1B74FABD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F37410-C624-6C4B-A133-D10A8D3714CA}" type="datetimeFigureOut">
              <a:rPr lang="en-US" smtClean="0"/>
              <a:t>7/2/20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CF4D7F-7EED-F541-8E5F-D30FAB01D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514CAF-4ED2-9945-81F3-F238D83A7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5A48F-527B-034F-A99A-8FFA40B9A0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9239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EDC2BE-712D-C14B-862E-0F092ADE7E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5266C8-C300-C940-AEBD-74EBC77EEC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480DE9-3012-F14D-84A4-D7EF1FC4256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F37410-C624-6C4B-A133-D10A8D3714CA}" type="datetimeFigureOut">
              <a:rPr lang="en-US" smtClean="0"/>
              <a:t>7/2/20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C6BE5A-AE9A-B442-A8C0-4B4B97DD5B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8D05B0-A4F6-DD4A-909F-00B1EE947C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05A48F-527B-034F-A99A-8FFA40B9A0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9094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tiff"/><Relationship Id="rId4" Type="http://schemas.openxmlformats.org/officeDocument/2006/relationships/image" Target="../media/image9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432625-0C47-8243-A085-63E277D2E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Predicting Critical Temperature- A featureless approach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D95C9B-C0F2-A444-ADD4-582657D1B8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r>
              <a:rPr lang="en-US" dirty="0"/>
              <a:t>Madhava Gaikwad, Technical Lead, Cisco, Bangalore, India</a:t>
            </a:r>
          </a:p>
          <a:p>
            <a:r>
              <a:rPr lang="en-US" dirty="0"/>
              <a:t>Ashwini </a:t>
            </a:r>
            <a:r>
              <a:rPr lang="en-US" dirty="0" err="1"/>
              <a:t>Doke</a:t>
            </a:r>
            <a:r>
              <a:rPr lang="en-US" dirty="0"/>
              <a:t>, Assistant Professor, CMR Institute of Technology, Bangalore, India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July 2020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IN" sz="2000" dirty="0"/>
              <a:t>11th INTERNATIONAL CONFERENCE ON COMPUTING, COMMUNICATION AND NETWORKING TECHNOLOGIES (ICCCNT) </a:t>
            </a:r>
            <a:endParaRPr lang="en-US" sz="2000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07625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DA1F35B-C8F7-4A5A-9339-7DA4D785B3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c 10">
            <a:extLst>
              <a:ext uri="{FF2B5EF4-FFF2-40B4-BE49-F238E27FC236}">
                <a16:creationId xmlns:a16="http://schemas.microsoft.com/office/drawing/2014/main" id="{B2D4AD41-40DA-4A81-92F5-B6E3BA1ED8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746107">
            <a:off x="8175088" y="457951"/>
            <a:ext cx="2987899" cy="2987899"/>
          </a:xfrm>
          <a:prstGeom prst="arc">
            <a:avLst>
              <a:gd name="adj1" fmla="val 14612914"/>
              <a:gd name="adj2" fmla="val 0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1BFE5A-6284-C34C-9B01-F5B18BACE0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Introduction</a:t>
            </a:r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FC588B2-074C-4B3E-BEA3-87DA971B362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10409421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077314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B867FF-FC45-48F7-8104-F89BE54909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BB56887-D0D5-4F0C-9E19-7247EB83C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D5047A-2073-8B49-A68E-872E0B2E37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Our Approach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V="1">
            <a:off x="555710" y="2183223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C435BF-04BD-DE46-B430-80A2FB48E2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Use existing superconductivity database (maintained by Japan institute of materials science). [34K rows after filtering]</a:t>
            </a:r>
          </a:p>
          <a:p>
            <a:r>
              <a:rPr lang="en-US" dirty="0"/>
              <a:t>Used atomic formula for prediction. No derived feature used. </a:t>
            </a:r>
          </a:p>
          <a:p>
            <a:pPr marL="0" indent="0">
              <a:buNone/>
            </a:pPr>
            <a:r>
              <a:rPr lang="en-US" dirty="0">
                <a:highlight>
                  <a:srgbClr val="FFFF00"/>
                </a:highlight>
              </a:rPr>
              <a:t>F(atomic formula) =&gt; critical temperature</a:t>
            </a:r>
          </a:p>
          <a:p>
            <a:r>
              <a:rPr lang="en-US" dirty="0"/>
              <a:t>70% Data used for Test &amp; Validation.</a:t>
            </a:r>
          </a:p>
          <a:p>
            <a:r>
              <a:rPr lang="en-US" dirty="0"/>
              <a:t>30% for accuracy measurement. </a:t>
            </a:r>
          </a:p>
          <a:p>
            <a:r>
              <a:rPr lang="en-US" dirty="0"/>
              <a:t>Used only classic machine learning approach for explain ability.</a:t>
            </a:r>
          </a:p>
          <a:p>
            <a:r>
              <a:rPr lang="en-US" dirty="0"/>
              <a:t>Normalized &amp; PCA transformed data.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82033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DB06E-BB5E-6C4E-95A3-6BC12643A6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1821" y="4004732"/>
            <a:ext cx="6465287" cy="132423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Results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BE2D1B8-0887-4D2B-8C42-999040132B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17634" y="321733"/>
            <a:ext cx="4129237" cy="6060017"/>
          </a:xfrm>
          <a:prstGeom prst="rect">
            <a:avLst/>
          </a:prstGeom>
          <a:solidFill>
            <a:srgbClr val="FFFFFF"/>
          </a:solidFill>
          <a:ln w="127000" cap="sq" cmpd="thinThick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40E369-1DE6-B341-A5A9-A552A7366D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366" y="642069"/>
            <a:ext cx="3483526" cy="2612644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FA085277-BAF7-40CC-A608-B030CA969F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4811469" y="321733"/>
            <a:ext cx="3375479" cy="3259667"/>
          </a:xfrm>
          <a:prstGeom prst="rect">
            <a:avLst/>
          </a:prstGeom>
          <a:solidFill>
            <a:srgbClr val="FFFFFF"/>
          </a:solidFill>
          <a:ln w="127000" cap="sq" cmpd="thinThick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48B9D4-CB8F-D94A-9095-F53D129FAE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0338" y="896779"/>
            <a:ext cx="2804299" cy="2103224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64009F90-86BF-44AE-B0EB-D68140E0E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8508682" y="321733"/>
            <a:ext cx="3375478" cy="3259667"/>
          </a:xfrm>
          <a:prstGeom prst="rect">
            <a:avLst/>
          </a:prstGeom>
          <a:solidFill>
            <a:srgbClr val="FFFFFF"/>
          </a:solidFill>
          <a:ln w="127000" cap="sq" cmpd="thinThick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248491-B0D0-7B49-9378-9F18EFDE31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0415" y="907640"/>
            <a:ext cx="2775335" cy="20815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61842FF-C5C2-BD4D-9396-774EAC3E9F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366" y="3505904"/>
            <a:ext cx="3483526" cy="2612644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4254369-4B26-4D6A-A4CD-BE3438297C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38287" y="5443086"/>
            <a:ext cx="6400800" cy="0"/>
          </a:xfrm>
          <a:prstGeom prst="line">
            <a:avLst/>
          </a:prstGeom>
          <a:ln w="22225">
            <a:solidFill>
              <a:schemeClr val="tx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58132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3DB697-3427-D841-BC56-B20BA17CF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453119-44D1-B24D-8B24-3652AC16C6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Atomic formulation provides enough information to predict superconductivity (critical temperature).</a:t>
            </a:r>
          </a:p>
          <a:p>
            <a:r>
              <a:rPr lang="en-US" dirty="0"/>
              <a:t>Advanced non-convex optimization techniques can be applied to better predict superconductivity. </a:t>
            </a:r>
          </a:p>
          <a:p>
            <a:r>
              <a:rPr lang="en-US" dirty="0"/>
              <a:t>Approach is based on available chemical formulae. It cannot be used to predict new materials. But provides first step around it.</a:t>
            </a:r>
          </a:p>
        </p:txBody>
      </p:sp>
    </p:spTree>
    <p:extLst>
      <p:ext uri="{BB962C8B-B14F-4D97-AF65-F5344CB8AC3E}">
        <p14:creationId xmlns:p14="http://schemas.microsoft.com/office/powerpoint/2010/main" val="3026728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837543A-6020-4505-A233-C9DB4BF740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69AB65-22BE-7446-90BF-B1EEBC538B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558489" cy="1325563"/>
          </a:xfrm>
        </p:spPr>
        <p:txBody>
          <a:bodyPr>
            <a:normAutofit/>
          </a:bodyPr>
          <a:lstStyle/>
          <a:p>
            <a:r>
              <a:rPr lang="en-US" dirty="0"/>
              <a:t>What's Next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35B16301-FB18-48BA-A6DD-C37CAF6F9A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D90D47-170B-D24C-953E-756CFAFBF8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58489" cy="4351338"/>
          </a:xfrm>
        </p:spPr>
        <p:txBody>
          <a:bodyPr>
            <a:normAutofit/>
          </a:bodyPr>
          <a:lstStyle/>
          <a:p>
            <a:r>
              <a:rPr lang="en-US" dirty="0"/>
              <a:t>Generate &amp; maintain updated dataset for newer superconductors</a:t>
            </a:r>
          </a:p>
          <a:p>
            <a:r>
              <a:rPr lang="en-US" dirty="0"/>
              <a:t>Continue research around “lanthanum </a:t>
            </a:r>
            <a:r>
              <a:rPr lang="en-US" dirty="0" err="1"/>
              <a:t>decahydride</a:t>
            </a:r>
            <a:r>
              <a:rPr lang="en-US" dirty="0"/>
              <a:t> (LaH10)” [-23 C] &amp; family.</a:t>
            </a:r>
          </a:p>
          <a:p>
            <a:r>
              <a:rPr lang="en-US" dirty="0"/>
              <a:t>Reproduce current predictions for room temperature.</a:t>
            </a:r>
          </a:p>
          <a:p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3C0D90E-074A-4F52-9B11-B52BEF4BCB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2624479"/>
            <a:ext cx="812427" cy="812427"/>
          </a:xfrm>
          <a:prstGeom prst="ellipse">
            <a:avLst/>
          </a:prstGeom>
          <a:noFill/>
          <a:ln w="1270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Block Arc 13">
            <a:extLst>
              <a:ext uri="{FF2B5EF4-FFF2-40B4-BE49-F238E27FC236}">
                <a16:creationId xmlns:a16="http://schemas.microsoft.com/office/drawing/2014/main" id="{CABBD4C1-E6F8-46F6-8152-A8A97490B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912417" y="1218531"/>
            <a:ext cx="2387600" cy="2387600"/>
          </a:xfrm>
          <a:prstGeom prst="blockArc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83BA5EF5-1FE9-4BF9-83BB-269BCDDF61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0"/>
            <a:ext cx="2315251" cy="1550992"/>
          </a:xfrm>
          <a:custGeom>
            <a:avLst/>
            <a:gdLst>
              <a:gd name="connsiteX0" fmla="*/ 0 w 2315251"/>
              <a:gd name="connsiteY0" fmla="*/ 0 h 1550992"/>
              <a:gd name="connsiteX1" fmla="*/ 138700 w 2315251"/>
              <a:gd name="connsiteY1" fmla="*/ 0 h 1550992"/>
              <a:gd name="connsiteX2" fmla="*/ 138700 w 2315251"/>
              <a:gd name="connsiteY2" fmla="*/ 1361400 h 1550992"/>
              <a:gd name="connsiteX3" fmla="*/ 2107387 w 2315251"/>
              <a:gd name="connsiteY3" fmla="*/ 222673 h 1550992"/>
              <a:gd name="connsiteX4" fmla="*/ 1722420 w 2315251"/>
              <a:gd name="connsiteY4" fmla="*/ 0 h 1550992"/>
              <a:gd name="connsiteX5" fmla="*/ 1999436 w 2315251"/>
              <a:gd name="connsiteY5" fmla="*/ 0 h 1550992"/>
              <a:gd name="connsiteX6" fmla="*/ 2280549 w 2315251"/>
              <a:gd name="connsiteY6" fmla="*/ 162605 h 1550992"/>
              <a:gd name="connsiteX7" fmla="*/ 2305953 w 2315251"/>
              <a:gd name="connsiteY7" fmla="*/ 257336 h 1550992"/>
              <a:gd name="connsiteX8" fmla="*/ 2280549 w 2315251"/>
              <a:gd name="connsiteY8" fmla="*/ 282740 h 1550992"/>
              <a:gd name="connsiteX9" fmla="*/ 104026 w 2315251"/>
              <a:gd name="connsiteY9" fmla="*/ 1541710 h 1550992"/>
              <a:gd name="connsiteX10" fmla="*/ 69351 w 2315251"/>
              <a:gd name="connsiteY10" fmla="*/ 1550992 h 1550992"/>
              <a:gd name="connsiteX11" fmla="*/ 0 w 2315251"/>
              <a:gd name="connsiteY11" fmla="*/ 1481643 h 1550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15251" h="1550992">
                <a:moveTo>
                  <a:pt x="0" y="0"/>
                </a:moveTo>
                <a:lnTo>
                  <a:pt x="138700" y="0"/>
                </a:lnTo>
                <a:lnTo>
                  <a:pt x="138700" y="1361400"/>
                </a:lnTo>
                <a:lnTo>
                  <a:pt x="2107387" y="222673"/>
                </a:lnTo>
                <a:lnTo>
                  <a:pt x="1722420" y="0"/>
                </a:lnTo>
                <a:lnTo>
                  <a:pt x="1999436" y="0"/>
                </a:lnTo>
                <a:lnTo>
                  <a:pt x="2280549" y="162605"/>
                </a:lnTo>
                <a:cubicBezTo>
                  <a:pt x="2313720" y="181745"/>
                  <a:pt x="2325104" y="224155"/>
                  <a:pt x="2305953" y="257336"/>
                </a:cubicBezTo>
                <a:cubicBezTo>
                  <a:pt x="2299872" y="267889"/>
                  <a:pt x="2291101" y="276648"/>
                  <a:pt x="2280549" y="282740"/>
                </a:cubicBezTo>
                <a:lnTo>
                  <a:pt x="104026" y="1541710"/>
                </a:lnTo>
                <a:cubicBezTo>
                  <a:pt x="93484" y="1547802"/>
                  <a:pt x="81523" y="1551003"/>
                  <a:pt x="69351" y="1550992"/>
                </a:cubicBezTo>
                <a:cubicBezTo>
                  <a:pt x="31049" y="1550992"/>
                  <a:pt x="0" y="1519944"/>
                  <a:pt x="0" y="1481643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B3BCACB-5880-460B-9606-8C433A9AF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724638" y="1331572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88853921-7BC9-4BDE-ACAB-133C683C8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05550" y="4112081"/>
            <a:ext cx="1186451" cy="1771650"/>
          </a:xfrm>
          <a:custGeom>
            <a:avLst/>
            <a:gdLst>
              <a:gd name="connsiteX0" fmla="*/ 61913 w 1186451"/>
              <a:gd name="connsiteY0" fmla="*/ 0 h 1771650"/>
              <a:gd name="connsiteX1" fmla="*/ 1186451 w 1186451"/>
              <a:gd name="connsiteY1" fmla="*/ 0 h 1771650"/>
              <a:gd name="connsiteX2" fmla="*/ 1186451 w 1186451"/>
              <a:gd name="connsiteY2" fmla="*/ 123825 h 1771650"/>
              <a:gd name="connsiteX3" fmla="*/ 123825 w 1186451"/>
              <a:gd name="connsiteY3" fmla="*/ 123825 h 1771650"/>
              <a:gd name="connsiteX4" fmla="*/ 123825 w 1186451"/>
              <a:gd name="connsiteY4" fmla="*/ 1647825 h 1771650"/>
              <a:gd name="connsiteX5" fmla="*/ 1186451 w 1186451"/>
              <a:gd name="connsiteY5" fmla="*/ 1647825 h 1771650"/>
              <a:gd name="connsiteX6" fmla="*/ 1186451 w 1186451"/>
              <a:gd name="connsiteY6" fmla="*/ 1771650 h 1771650"/>
              <a:gd name="connsiteX7" fmla="*/ 61913 w 1186451"/>
              <a:gd name="connsiteY7" fmla="*/ 1771650 h 1771650"/>
              <a:gd name="connsiteX8" fmla="*/ 0 w 1186451"/>
              <a:gd name="connsiteY8" fmla="*/ 1709738 h 1771650"/>
              <a:gd name="connsiteX9" fmla="*/ 0 w 1186451"/>
              <a:gd name="connsiteY9" fmla="*/ 61913 h 1771650"/>
              <a:gd name="connsiteX10" fmla="*/ 61913 w 1186451"/>
              <a:gd name="connsiteY10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6451" h="1771650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Arc 21">
            <a:extLst>
              <a:ext uri="{FF2B5EF4-FFF2-40B4-BE49-F238E27FC236}">
                <a16:creationId xmlns:a16="http://schemas.microsoft.com/office/drawing/2014/main" id="{09192968-3AE7-4470-A61C-97294BB927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992895">
            <a:off x="6086940" y="4145122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3AB72E55-43E4-4356-BFE8-E2102CB0B5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4962670"/>
            <a:ext cx="2643352" cy="1895331"/>
          </a:xfrm>
          <a:custGeom>
            <a:avLst/>
            <a:gdLst>
              <a:gd name="connsiteX0" fmla="*/ 1321676 w 2643352"/>
              <a:gd name="connsiteY0" fmla="*/ 0 h 1895331"/>
              <a:gd name="connsiteX1" fmla="*/ 2643352 w 2643352"/>
              <a:gd name="connsiteY1" fmla="*/ 1321676 h 1895331"/>
              <a:gd name="connsiteX2" fmla="*/ 2539488 w 2643352"/>
              <a:gd name="connsiteY2" fmla="*/ 1836132 h 1895331"/>
              <a:gd name="connsiteX3" fmla="*/ 2510970 w 2643352"/>
              <a:gd name="connsiteY3" fmla="*/ 1895331 h 1895331"/>
              <a:gd name="connsiteX4" fmla="*/ 132382 w 2643352"/>
              <a:gd name="connsiteY4" fmla="*/ 1895331 h 1895331"/>
              <a:gd name="connsiteX5" fmla="*/ 103864 w 2643352"/>
              <a:gd name="connsiteY5" fmla="*/ 1836132 h 1895331"/>
              <a:gd name="connsiteX6" fmla="*/ 0 w 2643352"/>
              <a:gd name="connsiteY6" fmla="*/ 1321676 h 1895331"/>
              <a:gd name="connsiteX7" fmla="*/ 1321676 w 2643352"/>
              <a:gd name="connsiteY7" fmla="*/ 0 h 1895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43352" h="1895331">
                <a:moveTo>
                  <a:pt x="1321676" y="0"/>
                </a:moveTo>
                <a:cubicBezTo>
                  <a:pt x="2051617" y="0"/>
                  <a:pt x="2643352" y="591735"/>
                  <a:pt x="2643352" y="1321676"/>
                </a:cubicBezTo>
                <a:cubicBezTo>
                  <a:pt x="2643352" y="1504161"/>
                  <a:pt x="2606369" y="1678009"/>
                  <a:pt x="2539488" y="1836132"/>
                </a:cubicBezTo>
                <a:lnTo>
                  <a:pt x="2510970" y="1895331"/>
                </a:lnTo>
                <a:lnTo>
                  <a:pt x="132382" y="1895331"/>
                </a:lnTo>
                <a:lnTo>
                  <a:pt x="103864" y="1836132"/>
                </a:lnTo>
                <a:cubicBezTo>
                  <a:pt x="36984" y="1678009"/>
                  <a:pt x="0" y="1504161"/>
                  <a:pt x="0" y="1321676"/>
                </a:cubicBezTo>
                <a:cubicBezTo>
                  <a:pt x="0" y="591735"/>
                  <a:pt x="591735" y="0"/>
                  <a:pt x="132167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392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46F1F2C8-798B-4CCE-A851-94AFAF350B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4E0CF0-B950-D748-A01F-407791ACFC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0908" y="1220919"/>
            <a:ext cx="5425781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Thank you!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755E9CD0-04B0-4A3C-B291-AD913379C7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DD8BF3B-6066-418C-8D1A-75C5E396FC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2624479"/>
            <a:ext cx="812427" cy="812427"/>
          </a:xfrm>
          <a:prstGeom prst="ellipse">
            <a:avLst/>
          </a:prstGeom>
          <a:noFill/>
          <a:ln w="1270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Block Arc 12">
            <a:extLst>
              <a:ext uri="{FF2B5EF4-FFF2-40B4-BE49-F238E27FC236}">
                <a16:creationId xmlns:a16="http://schemas.microsoft.com/office/drawing/2014/main" id="{80BC66F9-7A74-4286-AD22-1174052CC2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912417" y="1202394"/>
            <a:ext cx="2387600" cy="2387600"/>
          </a:xfrm>
          <a:prstGeom prst="blockArc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D8142CC3-2B5C-48E6-9DF0-6C8ACBAF23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0"/>
            <a:ext cx="2315251" cy="1550992"/>
          </a:xfrm>
          <a:custGeom>
            <a:avLst/>
            <a:gdLst>
              <a:gd name="connsiteX0" fmla="*/ 0 w 2315251"/>
              <a:gd name="connsiteY0" fmla="*/ 0 h 1550992"/>
              <a:gd name="connsiteX1" fmla="*/ 138700 w 2315251"/>
              <a:gd name="connsiteY1" fmla="*/ 0 h 1550992"/>
              <a:gd name="connsiteX2" fmla="*/ 138700 w 2315251"/>
              <a:gd name="connsiteY2" fmla="*/ 1361400 h 1550992"/>
              <a:gd name="connsiteX3" fmla="*/ 2107387 w 2315251"/>
              <a:gd name="connsiteY3" fmla="*/ 222673 h 1550992"/>
              <a:gd name="connsiteX4" fmla="*/ 1722420 w 2315251"/>
              <a:gd name="connsiteY4" fmla="*/ 0 h 1550992"/>
              <a:gd name="connsiteX5" fmla="*/ 1999436 w 2315251"/>
              <a:gd name="connsiteY5" fmla="*/ 0 h 1550992"/>
              <a:gd name="connsiteX6" fmla="*/ 2280549 w 2315251"/>
              <a:gd name="connsiteY6" fmla="*/ 162605 h 1550992"/>
              <a:gd name="connsiteX7" fmla="*/ 2305953 w 2315251"/>
              <a:gd name="connsiteY7" fmla="*/ 257336 h 1550992"/>
              <a:gd name="connsiteX8" fmla="*/ 2280549 w 2315251"/>
              <a:gd name="connsiteY8" fmla="*/ 282740 h 1550992"/>
              <a:gd name="connsiteX9" fmla="*/ 104026 w 2315251"/>
              <a:gd name="connsiteY9" fmla="*/ 1541710 h 1550992"/>
              <a:gd name="connsiteX10" fmla="*/ 69351 w 2315251"/>
              <a:gd name="connsiteY10" fmla="*/ 1550992 h 1550992"/>
              <a:gd name="connsiteX11" fmla="*/ 0 w 2315251"/>
              <a:gd name="connsiteY11" fmla="*/ 1481643 h 1550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15251" h="1550992">
                <a:moveTo>
                  <a:pt x="0" y="0"/>
                </a:moveTo>
                <a:lnTo>
                  <a:pt x="138700" y="0"/>
                </a:lnTo>
                <a:lnTo>
                  <a:pt x="138700" y="1361400"/>
                </a:lnTo>
                <a:lnTo>
                  <a:pt x="2107387" y="222673"/>
                </a:lnTo>
                <a:lnTo>
                  <a:pt x="1722420" y="0"/>
                </a:lnTo>
                <a:lnTo>
                  <a:pt x="1999436" y="0"/>
                </a:lnTo>
                <a:lnTo>
                  <a:pt x="2280549" y="162605"/>
                </a:lnTo>
                <a:cubicBezTo>
                  <a:pt x="2313720" y="181745"/>
                  <a:pt x="2325104" y="224155"/>
                  <a:pt x="2305953" y="257336"/>
                </a:cubicBezTo>
                <a:cubicBezTo>
                  <a:pt x="2299872" y="267889"/>
                  <a:pt x="2291101" y="276648"/>
                  <a:pt x="2280549" y="282740"/>
                </a:cubicBezTo>
                <a:lnTo>
                  <a:pt x="104026" y="1541710"/>
                </a:lnTo>
                <a:cubicBezTo>
                  <a:pt x="93484" y="1547802"/>
                  <a:pt x="81523" y="1551003"/>
                  <a:pt x="69351" y="1550992"/>
                </a:cubicBezTo>
                <a:cubicBezTo>
                  <a:pt x="31049" y="1550992"/>
                  <a:pt x="0" y="1519944"/>
                  <a:pt x="0" y="1481643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B2D303B-3DD0-4319-9EAD-361847FEC7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724638" y="1331572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46A89C79-8EF3-4AF9-B3D9-59A883F41C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05550" y="4112081"/>
            <a:ext cx="1186451" cy="1771650"/>
          </a:xfrm>
          <a:custGeom>
            <a:avLst/>
            <a:gdLst>
              <a:gd name="connsiteX0" fmla="*/ 61913 w 1186451"/>
              <a:gd name="connsiteY0" fmla="*/ 0 h 1771650"/>
              <a:gd name="connsiteX1" fmla="*/ 1186451 w 1186451"/>
              <a:gd name="connsiteY1" fmla="*/ 0 h 1771650"/>
              <a:gd name="connsiteX2" fmla="*/ 1186451 w 1186451"/>
              <a:gd name="connsiteY2" fmla="*/ 123825 h 1771650"/>
              <a:gd name="connsiteX3" fmla="*/ 123825 w 1186451"/>
              <a:gd name="connsiteY3" fmla="*/ 123825 h 1771650"/>
              <a:gd name="connsiteX4" fmla="*/ 123825 w 1186451"/>
              <a:gd name="connsiteY4" fmla="*/ 1647825 h 1771650"/>
              <a:gd name="connsiteX5" fmla="*/ 1186451 w 1186451"/>
              <a:gd name="connsiteY5" fmla="*/ 1647825 h 1771650"/>
              <a:gd name="connsiteX6" fmla="*/ 1186451 w 1186451"/>
              <a:gd name="connsiteY6" fmla="*/ 1771650 h 1771650"/>
              <a:gd name="connsiteX7" fmla="*/ 61913 w 1186451"/>
              <a:gd name="connsiteY7" fmla="*/ 1771650 h 1771650"/>
              <a:gd name="connsiteX8" fmla="*/ 0 w 1186451"/>
              <a:gd name="connsiteY8" fmla="*/ 1709738 h 1771650"/>
              <a:gd name="connsiteX9" fmla="*/ 0 w 1186451"/>
              <a:gd name="connsiteY9" fmla="*/ 61913 h 1771650"/>
              <a:gd name="connsiteX10" fmla="*/ 61913 w 1186451"/>
              <a:gd name="connsiteY10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6451" h="1771650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" name="Arc 20">
            <a:extLst>
              <a:ext uri="{FF2B5EF4-FFF2-40B4-BE49-F238E27FC236}">
                <a16:creationId xmlns:a16="http://schemas.microsoft.com/office/drawing/2014/main" id="{EFE5CE34-4543-42E5-B82C-1F3D12422C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992895">
            <a:off x="6086940" y="4145122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72AF41FE-63D7-4695-81D2-66D2510E4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4962670"/>
            <a:ext cx="2643352" cy="1895331"/>
          </a:xfrm>
          <a:custGeom>
            <a:avLst/>
            <a:gdLst>
              <a:gd name="connsiteX0" fmla="*/ 1321676 w 2643352"/>
              <a:gd name="connsiteY0" fmla="*/ 0 h 1895331"/>
              <a:gd name="connsiteX1" fmla="*/ 2643352 w 2643352"/>
              <a:gd name="connsiteY1" fmla="*/ 1321676 h 1895331"/>
              <a:gd name="connsiteX2" fmla="*/ 2539488 w 2643352"/>
              <a:gd name="connsiteY2" fmla="*/ 1836132 h 1895331"/>
              <a:gd name="connsiteX3" fmla="*/ 2510970 w 2643352"/>
              <a:gd name="connsiteY3" fmla="*/ 1895331 h 1895331"/>
              <a:gd name="connsiteX4" fmla="*/ 132382 w 2643352"/>
              <a:gd name="connsiteY4" fmla="*/ 1895331 h 1895331"/>
              <a:gd name="connsiteX5" fmla="*/ 103864 w 2643352"/>
              <a:gd name="connsiteY5" fmla="*/ 1836132 h 1895331"/>
              <a:gd name="connsiteX6" fmla="*/ 0 w 2643352"/>
              <a:gd name="connsiteY6" fmla="*/ 1321676 h 1895331"/>
              <a:gd name="connsiteX7" fmla="*/ 1321676 w 2643352"/>
              <a:gd name="connsiteY7" fmla="*/ 0 h 1895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43352" h="1895331">
                <a:moveTo>
                  <a:pt x="1321676" y="0"/>
                </a:moveTo>
                <a:cubicBezTo>
                  <a:pt x="2051617" y="0"/>
                  <a:pt x="2643352" y="591735"/>
                  <a:pt x="2643352" y="1321676"/>
                </a:cubicBezTo>
                <a:cubicBezTo>
                  <a:pt x="2643352" y="1504161"/>
                  <a:pt x="2606369" y="1678009"/>
                  <a:pt x="2539488" y="1836132"/>
                </a:cubicBezTo>
                <a:lnTo>
                  <a:pt x="2510970" y="1895331"/>
                </a:lnTo>
                <a:lnTo>
                  <a:pt x="132382" y="1895331"/>
                </a:lnTo>
                <a:lnTo>
                  <a:pt x="103864" y="1836132"/>
                </a:lnTo>
                <a:cubicBezTo>
                  <a:pt x="36984" y="1678009"/>
                  <a:pt x="0" y="1504161"/>
                  <a:pt x="0" y="1321676"/>
                </a:cubicBezTo>
                <a:cubicBezTo>
                  <a:pt x="0" y="591735"/>
                  <a:pt x="591735" y="0"/>
                  <a:pt x="132167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0846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</TotalTime>
  <Words>261</Words>
  <Application>Microsoft Macintosh PowerPoint</Application>
  <PresentationFormat>Widescreen</PresentationFormat>
  <Paragraphs>29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Predicting Critical Temperature- A featureless approach</vt:lpstr>
      <vt:lpstr>Introduction</vt:lpstr>
      <vt:lpstr>Our Approach</vt:lpstr>
      <vt:lpstr>Results</vt:lpstr>
      <vt:lpstr>Conclusion</vt:lpstr>
      <vt:lpstr>What's Next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Predicting Critical Temperature- A featureless approach</dc:title>
  <dc:creator>Madhava Gaikwad (madgaikw)</dc:creator>
  <cp:lastModifiedBy>Madhava Gaikwad (madgaikw)</cp:lastModifiedBy>
  <cp:revision>8</cp:revision>
  <dcterms:created xsi:type="dcterms:W3CDTF">2020-07-02T04:29:56Z</dcterms:created>
  <dcterms:modified xsi:type="dcterms:W3CDTF">2020-07-02T07:00:29Z</dcterms:modified>
</cp:coreProperties>
</file>